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Noto Sans T Chinese Bold" panose="02020500000000000000" charset="-120"/>
      <p:regular r:id="rId16"/>
    </p:embeddedFont>
    <p:embeddedFont>
      <p:font typeface="DM Sans" pitchFamily="2" charset="0"/>
      <p:regular r:id="rId17"/>
    </p:embeddedFont>
    <p:embeddedFont>
      <p:font typeface="DM Sans Bold" charset="0"/>
      <p:regular r:id="rId18"/>
    </p:embeddedFont>
    <p:embeddedFont>
      <p:font typeface="Oswald Bold" panose="02020500000000000000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變數舉例:</a:t>
            </a:r>
          </a:p>
          <a:p>
            <a:r>
              <a:rPr lang="en-US"/>
              <a:t>看到旁邊的櫃子，假設這個櫃子是電腦裡面的儲存空間，電腦的儲存空間也是如此，是一格一格的裡面可以放物品，而這些物品在電腦裡面它們就是資料。</a:t>
            </a:r>
          </a:p>
          <a:p>
            <a:r>
              <a:rPr lang="en-US"/>
              <a:t>而變數會在電腦的哪裡呢?就在電腦的儲存空間內，而這個格子裡有一個籃子，而這個籃子呢就是變數，它的變數名稱就叫做籃子，此時裡面放了甚麼，一個背包，那這個背包就是這個變數的值。如果我今天要找這個變數就找這個籃子就好，此外也可以知道這個籃子裡面有什麼東西。</a:t>
            </a:r>
          </a:p>
          <a:p>
            <a:endParaRPr lang="en-US"/>
          </a:p>
          <a:p>
            <a:r>
              <a:rPr lang="en-US"/>
              <a:t>更簡單的例子:</a:t>
            </a:r>
          </a:p>
          <a:p>
            <a:r>
              <a:rPr lang="en-US"/>
              <a:t>血量條就是一個變數，裡面放什麼?血量，所以當我被扣寫時血量條就會被扣血，當我被加血時，血量條就會被加血。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(2-7homework.py)長方體計算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(2-1work.py)列印變數: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(2-2work.py)資料型態(運算):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(2-3work.py)基礎運算: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(2-4work.py)資料型態(運算):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(2-3work.py)基礎運算: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(2-5work.py)輸入並且運算:</a:t>
            </a:r>
          </a:p>
          <a:p>
            <a:r>
              <a:rPr lang="en-US"/>
              <a:t>(用註解表示)</a:t>
            </a:r>
          </a:p>
          <a:p>
            <a:r>
              <a:rPr lang="en-US"/>
              <a:t>錯誤版:</a:t>
            </a:r>
          </a:p>
          <a:p>
            <a:r>
              <a:rPr lang="en-US"/>
              <a:t>更改版: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(2-6work.py)計算速度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(2-7work.py)計算角度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36347" y="4630207"/>
            <a:ext cx="9815307" cy="224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69"/>
              </a:lnSpc>
            </a:pPr>
            <a:r>
              <a:rPr lang="en-US" sz="13238" spc="1297">
                <a:solidFill>
                  <a:srgbClr val="231F20"/>
                </a:solidFill>
                <a:ea typeface="Oswald Bold"/>
              </a:rPr>
              <a:t>變數與輸入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  <a:ea typeface="Oswald Bold"/>
              </a:rPr>
              <a:t>PYGAME-五子棋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67511" y="914400"/>
            <a:ext cx="11552977" cy="116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  <a:ea typeface="Oswald Bold"/>
              </a:rPr>
              <a:t>小測試:輸入並且運算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49924" y="2261109"/>
            <a:ext cx="5122962" cy="39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31"/>
              </a:lnSpc>
            </a:pPr>
            <a:r>
              <a:rPr lang="en-US" sz="7594">
                <a:solidFill>
                  <a:srgbClr val="231F20"/>
                </a:solidFill>
                <a:latin typeface="Noto Sans T Chinese Bold"/>
              </a:rPr>
              <a:t>x = input()</a:t>
            </a:r>
          </a:p>
          <a:p>
            <a:pPr>
              <a:lnSpc>
                <a:spcPts val="10631"/>
              </a:lnSpc>
            </a:pPr>
            <a:r>
              <a:rPr lang="en-US" sz="7594">
                <a:solidFill>
                  <a:srgbClr val="231F20"/>
                </a:solidFill>
                <a:latin typeface="Noto Sans T Chinese Bold"/>
              </a:rPr>
              <a:t>print(x)</a:t>
            </a:r>
          </a:p>
          <a:p>
            <a:pPr>
              <a:lnSpc>
                <a:spcPts val="10631"/>
              </a:lnSpc>
            </a:pPr>
            <a:r>
              <a:rPr lang="en-US" sz="7594">
                <a:solidFill>
                  <a:srgbClr val="231F20"/>
                </a:solidFill>
                <a:latin typeface="Noto Sans T Chinese Bold"/>
              </a:rPr>
              <a:t>print(x * 2)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67511" y="914400"/>
            <a:ext cx="11552977" cy="116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  <a:ea typeface="Oswald Bold"/>
              </a:rPr>
              <a:t>小測試:計算速率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23079" y="3148734"/>
            <a:ext cx="13050321" cy="3521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dirty="0" err="1">
                <a:solidFill>
                  <a:srgbClr val="231F20"/>
                </a:solidFill>
                <a:latin typeface="Noto Sans T Chinese Bold"/>
                <a:ea typeface="Noto Sans T Chinese Bold"/>
              </a:rPr>
              <a:t>設定兩個變數分別為距離</a:t>
            </a:r>
            <a:r>
              <a:rPr lang="en-US" sz="5000" dirty="0">
                <a:solidFill>
                  <a:srgbClr val="231F20"/>
                </a:solidFill>
                <a:latin typeface="Noto Sans T Chinese Bold"/>
                <a:ea typeface="Noto Sans T Chinese Bold"/>
              </a:rPr>
              <a:t>(dis)</a:t>
            </a:r>
            <a:r>
              <a:rPr lang="en-US" sz="5000" dirty="0" err="1">
                <a:solidFill>
                  <a:srgbClr val="231F20"/>
                </a:solidFill>
                <a:latin typeface="Noto Sans T Chinese Bold"/>
                <a:ea typeface="Noto Sans T Chinese Bold"/>
              </a:rPr>
              <a:t>和時間</a:t>
            </a:r>
            <a:r>
              <a:rPr lang="en-US" sz="5000" dirty="0">
                <a:solidFill>
                  <a:srgbClr val="231F20"/>
                </a:solidFill>
                <a:latin typeface="Noto Sans T Chinese Bold"/>
                <a:ea typeface="Noto Sans T Chinese Bold"/>
              </a:rPr>
              <a:t>(time)，</a:t>
            </a:r>
          </a:p>
          <a:p>
            <a:pPr>
              <a:lnSpc>
                <a:spcPts val="7000"/>
              </a:lnSpc>
            </a:pPr>
            <a:r>
              <a:rPr lang="en-US" sz="5000" dirty="0" err="1">
                <a:solidFill>
                  <a:srgbClr val="231F20"/>
                </a:solidFill>
                <a:ea typeface="Noto Sans T Chinese Bold"/>
              </a:rPr>
              <a:t>之後計算其速率</a:t>
            </a:r>
            <a:r>
              <a:rPr lang="en-US" sz="5000" dirty="0">
                <a:solidFill>
                  <a:srgbClr val="231F20"/>
                </a:solidFill>
                <a:ea typeface="Noto Sans T Chinese Bold"/>
              </a:rPr>
              <a:t>。</a:t>
            </a:r>
          </a:p>
          <a:p>
            <a:pPr>
              <a:lnSpc>
                <a:spcPts val="7000"/>
              </a:lnSpc>
            </a:pPr>
            <a:r>
              <a:rPr lang="en-US" sz="5000" dirty="0" err="1">
                <a:solidFill>
                  <a:srgbClr val="231F20"/>
                </a:solidFill>
                <a:latin typeface="Noto Sans T Chinese Bold"/>
                <a:ea typeface="Noto Sans T Chinese Bold"/>
              </a:rPr>
              <a:t>公式</a:t>
            </a:r>
            <a:r>
              <a:rPr lang="en-US" sz="5000" dirty="0">
                <a:solidFill>
                  <a:srgbClr val="231F20"/>
                </a:solidFill>
                <a:latin typeface="Noto Sans T Chinese Bold"/>
                <a:ea typeface="Noto Sans T Chinese Bold"/>
              </a:rPr>
              <a:t>:</a:t>
            </a:r>
          </a:p>
          <a:p>
            <a:pPr>
              <a:lnSpc>
                <a:spcPts val="7000"/>
              </a:lnSpc>
            </a:pPr>
            <a:r>
              <a:rPr lang="en-US" sz="5000" dirty="0" err="1">
                <a:solidFill>
                  <a:srgbClr val="231F20"/>
                </a:solidFill>
                <a:latin typeface="Noto Sans T Chinese Bold"/>
                <a:ea typeface="Noto Sans T Chinese Bold"/>
              </a:rPr>
              <a:t>距離</a:t>
            </a:r>
            <a:r>
              <a:rPr lang="en-US" sz="5000" dirty="0">
                <a:solidFill>
                  <a:srgbClr val="231F20"/>
                </a:solidFill>
                <a:latin typeface="Noto Sans T Chinese Bold"/>
                <a:ea typeface="Noto Sans T Chinese Bold"/>
              </a:rPr>
              <a:t>/</a:t>
            </a:r>
            <a:r>
              <a:rPr lang="en-US" sz="5000" dirty="0" err="1">
                <a:solidFill>
                  <a:srgbClr val="231F20"/>
                </a:solidFill>
                <a:latin typeface="Noto Sans T Chinese Bold"/>
                <a:ea typeface="Noto Sans T Chinese Bold"/>
              </a:rPr>
              <a:t>時間</a:t>
            </a:r>
            <a:r>
              <a:rPr lang="en-US" sz="5000" dirty="0">
                <a:solidFill>
                  <a:srgbClr val="231F20"/>
                </a:solidFill>
                <a:latin typeface="Noto Sans T Chinese Bold"/>
                <a:ea typeface="Noto Sans T Chinese Bold"/>
              </a:rPr>
              <a:t>  = </a:t>
            </a:r>
            <a:r>
              <a:rPr lang="en-US" sz="5000" dirty="0" err="1">
                <a:solidFill>
                  <a:srgbClr val="231F20"/>
                </a:solidFill>
                <a:latin typeface="Noto Sans T Chinese Bold"/>
                <a:ea typeface="Noto Sans T Chinese Bold"/>
              </a:rPr>
              <a:t>速率</a:t>
            </a:r>
            <a:endParaRPr lang="en-US" sz="5000" dirty="0">
              <a:solidFill>
                <a:srgbClr val="231F20"/>
              </a:solidFill>
              <a:latin typeface="Noto Sans T Chinese Bold"/>
              <a:ea typeface="Noto Sans T Chinese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73430" y="4283342"/>
            <a:ext cx="5047059" cy="4974958"/>
          </a:xfrm>
          <a:custGeom>
            <a:avLst/>
            <a:gdLst/>
            <a:ahLst/>
            <a:cxnLst/>
            <a:rect l="l" t="t" r="r" b="b"/>
            <a:pathLst>
              <a:path w="5047059" h="4974958">
                <a:moveTo>
                  <a:pt x="0" y="0"/>
                </a:moveTo>
                <a:lnTo>
                  <a:pt x="5047059" y="0"/>
                </a:lnTo>
                <a:lnTo>
                  <a:pt x="5047059" y="4974958"/>
                </a:lnTo>
                <a:lnTo>
                  <a:pt x="0" y="4974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67511" y="914400"/>
            <a:ext cx="11552977" cy="116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  <a:ea typeface="Oswald Bold"/>
              </a:rPr>
              <a:t>小測試:計算角度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97544" y="2423103"/>
            <a:ext cx="12518655" cy="2635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dirty="0" err="1">
                <a:solidFill>
                  <a:srgbClr val="231F20"/>
                </a:solidFill>
                <a:latin typeface="Noto Sans T Chinese Bold"/>
                <a:ea typeface="Noto Sans T Chinese Bold"/>
              </a:rPr>
              <a:t>時鐘二針夾角</a:t>
            </a:r>
            <a:r>
              <a:rPr lang="en-US" sz="5000" dirty="0">
                <a:solidFill>
                  <a:srgbClr val="231F20"/>
                </a:solidFill>
                <a:latin typeface="Noto Sans T Chinese Bold"/>
                <a:ea typeface="Noto Sans T Chinese Bold"/>
              </a:rPr>
              <a:t>:</a:t>
            </a:r>
          </a:p>
          <a:p>
            <a:pPr>
              <a:lnSpc>
                <a:spcPts val="7000"/>
              </a:lnSpc>
            </a:pPr>
            <a:r>
              <a:rPr lang="en-US" sz="5000" dirty="0">
                <a:solidFill>
                  <a:srgbClr val="231F20"/>
                </a:solidFill>
                <a:latin typeface="Noto Sans T Chinese Bold"/>
                <a:ea typeface="Noto Sans T Chinese Bold"/>
              </a:rPr>
              <a:t>請問早晨4:21，鐘面上長針與短針所夾銳角</a:t>
            </a:r>
          </a:p>
          <a:p>
            <a:pPr>
              <a:lnSpc>
                <a:spcPts val="7000"/>
              </a:lnSpc>
            </a:pPr>
            <a:r>
              <a:rPr lang="en-US" sz="5000" dirty="0" err="1">
                <a:solidFill>
                  <a:srgbClr val="231F20"/>
                </a:solidFill>
                <a:ea typeface="Noto Sans T Chinese Bold"/>
              </a:rPr>
              <a:t>的角度是多少度</a:t>
            </a:r>
            <a:r>
              <a:rPr lang="en-US" sz="5000" dirty="0">
                <a:solidFill>
                  <a:srgbClr val="231F20"/>
                </a:solidFill>
                <a:ea typeface="Noto Sans T Chinese Bold"/>
              </a:rPr>
              <a:t>？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67511" y="914400"/>
            <a:ext cx="11552977" cy="116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ea typeface="Oswald Bold"/>
              </a:rPr>
              <a:t>回家作業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714" y="4586287"/>
            <a:ext cx="16001286" cy="1009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5999" dirty="0" err="1">
                <a:solidFill>
                  <a:srgbClr val="231F20"/>
                </a:solidFill>
                <a:ea typeface="Noto Sans T Chinese Bold"/>
              </a:rPr>
              <a:t>請輸入長方體的長寬高然後算其表面積與面積</a:t>
            </a:r>
            <a:endParaRPr lang="en-US" sz="5999" dirty="0">
              <a:solidFill>
                <a:srgbClr val="231F20"/>
              </a:solidFill>
              <a:ea typeface="Noto Sans T Chinese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59504" y="2638089"/>
            <a:ext cx="7208309" cy="2169414"/>
            <a:chOff x="0" y="-61303"/>
            <a:chExt cx="914964" cy="2753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1303"/>
              <a:ext cx="914964" cy="275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9082"/>
                </a:lnSpc>
                <a:spcBef>
                  <a:spcPct val="0"/>
                </a:spcBef>
              </a:pPr>
              <a:r>
                <a:rPr lang="en-US" sz="6581" spc="65" dirty="0" err="1">
                  <a:solidFill>
                    <a:srgbClr val="FFFFFF"/>
                  </a:solidFill>
                  <a:ea typeface="DM Sans Bold"/>
                </a:rPr>
                <a:t>變數</a:t>
              </a:r>
              <a:endParaRPr lang="en-US" sz="6581" spc="65" dirty="0">
                <a:solidFill>
                  <a:srgbClr val="FFFFFF"/>
                </a:solidFill>
                <a:ea typeface="DM Sans Bold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87170" y="1279612"/>
            <a:ext cx="11552977" cy="116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ea typeface="Oswald Bold"/>
              </a:rPr>
              <a:t>何謂變數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67636" y="5067300"/>
            <a:ext cx="8792046" cy="692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6"/>
              </a:lnSpc>
              <a:spcBef>
                <a:spcPct val="0"/>
              </a:spcBef>
            </a:pPr>
            <a:r>
              <a:rPr lang="en-US" sz="4171" spc="408">
                <a:solidFill>
                  <a:srgbClr val="231F20"/>
                </a:solidFill>
                <a:ea typeface="DM Sans"/>
              </a:rPr>
              <a:t>變數是一種可以儲存資料的容器。</a:t>
            </a:r>
          </a:p>
        </p:txBody>
      </p:sp>
      <p:sp>
        <p:nvSpPr>
          <p:cNvPr id="8" name="Freeform 8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267636" y="5995753"/>
            <a:ext cx="8792046" cy="70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56"/>
              </a:lnSpc>
              <a:spcBef>
                <a:spcPct val="0"/>
              </a:spcBef>
            </a:pPr>
            <a:r>
              <a:rPr lang="en-US" sz="4171" spc="408">
                <a:solidFill>
                  <a:srgbClr val="231F20"/>
                </a:solidFill>
                <a:ea typeface="DM Sans"/>
              </a:rPr>
              <a:t>可以隨意更動的數值。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7636" y="6938618"/>
            <a:ext cx="8792046" cy="70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56"/>
              </a:lnSpc>
              <a:spcBef>
                <a:spcPct val="0"/>
              </a:spcBef>
            </a:pPr>
            <a:r>
              <a:rPr lang="en-US" sz="4171" spc="408">
                <a:solidFill>
                  <a:srgbClr val="231F20"/>
                </a:solidFill>
                <a:latin typeface="DM Sans"/>
                <a:ea typeface="DM Sans"/>
              </a:rPr>
              <a:t>舉例:  血量條、水壺、飲料杯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67636" y="7881483"/>
            <a:ext cx="8792046" cy="142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6"/>
              </a:lnSpc>
            </a:pPr>
            <a:r>
              <a:rPr lang="en-US" sz="4171" spc="408">
                <a:solidFill>
                  <a:srgbClr val="231F20"/>
                </a:solidFill>
                <a:latin typeface="DM Sans"/>
                <a:ea typeface="DM Sans"/>
              </a:rPr>
              <a:t>變數的三要素:</a:t>
            </a:r>
          </a:p>
          <a:p>
            <a:pPr marL="0" lvl="0" indent="0">
              <a:lnSpc>
                <a:spcPts val="5756"/>
              </a:lnSpc>
              <a:spcBef>
                <a:spcPct val="0"/>
              </a:spcBef>
            </a:pPr>
            <a:r>
              <a:rPr lang="en-US" sz="4171" spc="408">
                <a:solidFill>
                  <a:srgbClr val="231F20"/>
                </a:solidFill>
                <a:ea typeface="DM Sans"/>
              </a:rPr>
              <a:t>變數名稱、資料型態、變數的值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87170" y="1279612"/>
            <a:ext cx="11552977" cy="116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ea typeface="Oswald Bold"/>
              </a:rPr>
              <a:t>列印變數</a:t>
            </a:r>
          </a:p>
        </p:txBody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67636" y="3223302"/>
            <a:ext cx="8792046" cy="142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6"/>
              </a:lnSpc>
            </a:pPr>
            <a:r>
              <a:rPr lang="en-US" sz="4171" spc="408">
                <a:solidFill>
                  <a:srgbClr val="231F20"/>
                </a:solidFill>
                <a:latin typeface="DM Sans"/>
                <a:ea typeface="DM Sans"/>
              </a:rPr>
              <a:t>變數的三要素:</a:t>
            </a:r>
          </a:p>
          <a:p>
            <a:pPr marL="0" lvl="0" indent="0">
              <a:lnSpc>
                <a:spcPts val="5756"/>
              </a:lnSpc>
              <a:spcBef>
                <a:spcPct val="0"/>
              </a:spcBef>
            </a:pPr>
            <a:r>
              <a:rPr lang="en-US" sz="4171" spc="408">
                <a:solidFill>
                  <a:srgbClr val="231F20"/>
                </a:solidFill>
                <a:ea typeface="DM Sans"/>
              </a:rPr>
              <a:t>變數名稱、資料型態、變數的值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67636" y="5430471"/>
            <a:ext cx="8792046" cy="2152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6"/>
              </a:lnSpc>
            </a:pPr>
            <a:r>
              <a:rPr lang="en-US" sz="4171" spc="408">
                <a:solidFill>
                  <a:srgbClr val="231F20"/>
                </a:solidFill>
                <a:latin typeface="DM Sans"/>
              </a:rPr>
              <a:t>blood = 100</a:t>
            </a:r>
          </a:p>
          <a:p>
            <a:pPr>
              <a:lnSpc>
                <a:spcPts val="5756"/>
              </a:lnSpc>
            </a:pPr>
            <a:r>
              <a:rPr lang="en-US" sz="4171" spc="408">
                <a:solidFill>
                  <a:srgbClr val="231F20"/>
                </a:solidFill>
                <a:latin typeface="DM Sans"/>
              </a:rPr>
              <a:t>hit = 50</a:t>
            </a:r>
          </a:p>
          <a:p>
            <a:pPr marL="0" lvl="0" indent="0">
              <a:lnSpc>
                <a:spcPts val="5756"/>
              </a:lnSpc>
              <a:spcBef>
                <a:spcPct val="0"/>
              </a:spcBef>
            </a:pPr>
            <a:r>
              <a:rPr lang="en-US" sz="4171" spc="408">
                <a:solidFill>
                  <a:srgbClr val="231F20"/>
                </a:solidFill>
                <a:latin typeface="DM Sans"/>
              </a:rPr>
              <a:t>print(blood , hit , blood - hit)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3174661" y="2857500"/>
          <a:ext cx="10977996" cy="6400800"/>
        </p:xfrm>
        <a:graphic>
          <a:graphicData uri="http://schemas.openxmlformats.org/drawingml/2006/table">
            <a:tbl>
              <a:tblPr/>
              <a:tblGrid>
                <a:gridCol w="365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9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9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0020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ea typeface="DM Sans Bold"/>
                        </a:rPr>
                        <a:t>資料型態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ea typeface="DM Sans Bold"/>
                        </a:rPr>
                        <a:t>中文名稱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ea typeface="DM Sans Bold"/>
                        </a:rPr>
                        <a:t>範例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algn="ctr">
                        <a:lnSpc>
                          <a:spcPts val="6159"/>
                        </a:lnSpc>
                        <a:defRPr/>
                      </a:pPr>
                      <a:r>
                        <a:rPr lang="en-US" sz="4399">
                          <a:solidFill>
                            <a:srgbClr val="000000"/>
                          </a:solidFill>
                          <a:latin typeface="DM Sans"/>
                        </a:rPr>
                        <a:t>str()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ea typeface="DM Sans"/>
                        </a:rPr>
                        <a:t>字串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879"/>
                        </a:lnSpc>
                        <a:defRPr/>
                      </a:pPr>
                      <a:r>
                        <a:rPr lang="en-US" sz="4199">
                          <a:solidFill>
                            <a:srgbClr val="000000"/>
                          </a:solidFill>
                          <a:latin typeface="DM Sans"/>
                        </a:rPr>
                        <a:t>"Hi"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algn="ctr">
                        <a:lnSpc>
                          <a:spcPts val="6159"/>
                        </a:lnSpc>
                        <a:defRPr/>
                      </a:pPr>
                      <a:r>
                        <a:rPr lang="en-US" sz="4399">
                          <a:solidFill>
                            <a:srgbClr val="000000"/>
                          </a:solidFill>
                          <a:latin typeface="DM Sans"/>
                        </a:rPr>
                        <a:t>int()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ea typeface="DM Sans"/>
                        </a:rPr>
                        <a:t>整數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879"/>
                        </a:lnSpc>
                        <a:defRPr/>
                      </a:pPr>
                      <a:r>
                        <a:rPr lang="en-US" sz="4199">
                          <a:solidFill>
                            <a:srgbClr val="000000"/>
                          </a:solidFill>
                          <a:latin typeface="DM Sans"/>
                        </a:rPr>
                        <a:t>666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algn="ctr">
                        <a:lnSpc>
                          <a:spcPts val="6159"/>
                        </a:lnSpc>
                        <a:defRPr/>
                      </a:pPr>
                      <a:r>
                        <a:rPr lang="en-US" sz="4399">
                          <a:solidFill>
                            <a:srgbClr val="000000"/>
                          </a:solidFill>
                          <a:latin typeface="DM Sans"/>
                        </a:rPr>
                        <a:t>float()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000000"/>
                          </a:solidFill>
                          <a:latin typeface="DM Sans"/>
                          <a:ea typeface="DM Sans"/>
                        </a:rPr>
                        <a:t>浮點數(小數)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879"/>
                        </a:lnSpc>
                        <a:defRPr/>
                      </a:pPr>
                      <a:r>
                        <a:rPr lang="en-US" sz="4199">
                          <a:solidFill>
                            <a:srgbClr val="000000"/>
                          </a:solidFill>
                          <a:latin typeface="DM Sans"/>
                        </a:rPr>
                        <a:t>6.66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2887170" y="1279612"/>
            <a:ext cx="11552977" cy="116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  <a:ea typeface="Oswald Bold"/>
              </a:rPr>
              <a:t>變數-資料型態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87170" y="1279612"/>
            <a:ext cx="11552977" cy="116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  <a:ea typeface="Oswald Bold"/>
              </a:rPr>
              <a:t>資料型態(運算)</a:t>
            </a:r>
          </a:p>
        </p:txBody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67636" y="3223302"/>
            <a:ext cx="9337569" cy="70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56"/>
              </a:lnSpc>
              <a:spcBef>
                <a:spcPct val="0"/>
              </a:spcBef>
            </a:pPr>
            <a:r>
              <a:rPr lang="en-US" sz="4171" spc="408">
                <a:solidFill>
                  <a:srgbClr val="231F20"/>
                </a:solidFill>
                <a:ea typeface="DM Sans"/>
              </a:rPr>
              <a:t>嘗試印出以下資訊並用註解說明結果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67636" y="3992251"/>
            <a:ext cx="7256508" cy="4651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7"/>
              </a:lnSpc>
            </a:pPr>
            <a:r>
              <a:rPr lang="en-US" sz="6759" spc="662">
                <a:solidFill>
                  <a:srgbClr val="231F20"/>
                </a:solidFill>
                <a:latin typeface="DM Sans"/>
              </a:rPr>
              <a:t>print(6+8)</a:t>
            </a:r>
          </a:p>
          <a:p>
            <a:pPr>
              <a:lnSpc>
                <a:spcPts val="9327"/>
              </a:lnSpc>
            </a:pPr>
            <a:r>
              <a:rPr lang="en-US" sz="6759" spc="662">
                <a:solidFill>
                  <a:srgbClr val="231F20"/>
                </a:solidFill>
                <a:latin typeface="DM Sans"/>
              </a:rPr>
              <a:t>print(“6”+”8”)</a:t>
            </a:r>
          </a:p>
          <a:p>
            <a:pPr>
              <a:lnSpc>
                <a:spcPts val="9327"/>
              </a:lnSpc>
            </a:pPr>
            <a:r>
              <a:rPr lang="en-US" sz="6759" spc="662">
                <a:solidFill>
                  <a:srgbClr val="231F20"/>
                </a:solidFill>
                <a:latin typeface="DM Sans"/>
              </a:rPr>
              <a:t>print(“6”+8)</a:t>
            </a:r>
          </a:p>
          <a:p>
            <a:pPr marL="0" lvl="0" indent="0">
              <a:lnSpc>
                <a:spcPts val="9327"/>
              </a:lnSpc>
              <a:spcBef>
                <a:spcPct val="0"/>
              </a:spcBef>
            </a:pPr>
            <a:r>
              <a:rPr lang="en-US" sz="6759" spc="662">
                <a:solidFill>
                  <a:srgbClr val="231F20"/>
                </a:solidFill>
                <a:latin typeface="DM Sans"/>
              </a:rPr>
              <a:t>print(6.0+8)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3214235" y="2191971"/>
          <a:ext cx="10977996" cy="7629522"/>
        </p:xfrm>
        <a:graphic>
          <a:graphicData uri="http://schemas.openxmlformats.org/drawingml/2006/table">
            <a:tbl>
              <a:tblPr/>
              <a:tblGrid>
                <a:gridCol w="365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9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9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9865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ea typeface="DM Sans Bold"/>
                        </a:rPr>
                        <a:t>現實數學寫法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ea typeface="DM Sans Bold"/>
                        </a:rPr>
                        <a:t>電腦數學寫法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ea typeface="DM Sans Bold"/>
                        </a:rPr>
                        <a:t>結果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14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 Bold"/>
                        </a:rPr>
                        <a:t>6+4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</a:rPr>
                        <a:t>6+4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14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 Bold"/>
                        </a:rPr>
                        <a:t>6-4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</a:rPr>
                        <a:t>6-4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14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 Bold"/>
                        </a:rPr>
                        <a:t>6X4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</a:rPr>
                        <a:t>6*4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</a:rPr>
                        <a:t>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14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 Bold"/>
                        </a:rPr>
                        <a:t>6/4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</a:rPr>
                        <a:t>6/4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</a:rPr>
                        <a:t>1.5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514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</a:rPr>
                        <a:t>6/4的餘數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</a:rPr>
                        <a:t>6%4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14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</a:rPr>
                        <a:t>6^2(6的次方)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</a:rPr>
                        <a:t>6**2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DM Sans"/>
                        </a:rPr>
                        <a:t>36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2926744" y="914400"/>
            <a:ext cx="11552977" cy="116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ea typeface="Oswald Bold"/>
              </a:rPr>
              <a:t>運算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67511" y="914400"/>
            <a:ext cx="11552977" cy="116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  <a:ea typeface="Oswald Bold"/>
              </a:rPr>
              <a:t>小測試: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67500" y="3360005"/>
            <a:ext cx="7270445" cy="5585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99"/>
              </a:lnSpc>
            </a:pPr>
            <a:r>
              <a:rPr lang="en-US" sz="7927">
                <a:solidFill>
                  <a:srgbClr val="231F20"/>
                </a:solidFill>
                <a:latin typeface="Noto Sans T Chinese Bold"/>
              </a:rPr>
              <a:t>print(“6”* 2)</a:t>
            </a:r>
          </a:p>
          <a:p>
            <a:pPr>
              <a:lnSpc>
                <a:spcPts val="11099"/>
              </a:lnSpc>
            </a:pPr>
            <a:r>
              <a:rPr lang="en-US" sz="7927">
                <a:solidFill>
                  <a:srgbClr val="231F20"/>
                </a:solidFill>
                <a:latin typeface="Noto Sans T Chinese Bold"/>
              </a:rPr>
              <a:t>print(“6”- 2)</a:t>
            </a:r>
          </a:p>
          <a:p>
            <a:pPr>
              <a:lnSpc>
                <a:spcPts val="11099"/>
              </a:lnSpc>
            </a:pPr>
            <a:r>
              <a:rPr lang="en-US" sz="7927">
                <a:solidFill>
                  <a:srgbClr val="231F20"/>
                </a:solidFill>
                <a:latin typeface="Noto Sans T Chinese Bold"/>
              </a:rPr>
              <a:t>print(“6”/  2)</a:t>
            </a:r>
          </a:p>
          <a:p>
            <a:pPr>
              <a:lnSpc>
                <a:spcPts val="11099"/>
              </a:lnSpc>
            </a:pPr>
            <a:r>
              <a:rPr lang="en-US" sz="7927">
                <a:solidFill>
                  <a:srgbClr val="231F20"/>
                </a:solidFill>
                <a:latin typeface="Noto Sans T Chinese Bold"/>
              </a:rPr>
              <a:t>print(“6”+ 2)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67636" y="2613331"/>
            <a:ext cx="9337569" cy="70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56"/>
              </a:lnSpc>
              <a:spcBef>
                <a:spcPct val="0"/>
              </a:spcBef>
            </a:pPr>
            <a:r>
              <a:rPr lang="en-US" sz="4171" spc="408">
                <a:solidFill>
                  <a:srgbClr val="231F20"/>
                </a:solidFill>
                <a:ea typeface="DM Sans"/>
              </a:rPr>
              <a:t>嘗試印出以下資訊並用註解說明結果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26744" y="914400"/>
            <a:ext cx="11552977" cy="116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ea typeface="Oswald Bold"/>
              </a:rPr>
              <a:t>運算順序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80750" y="2490575"/>
            <a:ext cx="9787650" cy="3658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231F20"/>
                </a:solidFill>
                <a:ea typeface="Noto Sans T Chinese Bold"/>
              </a:rPr>
              <a:t>運算順序與現實數學一樣的順序</a:t>
            </a:r>
            <a:endParaRPr lang="en-US" sz="5199" dirty="0">
              <a:solidFill>
                <a:srgbClr val="231F20"/>
              </a:solidFill>
              <a:ea typeface="Noto Sans T Chinese Bold"/>
            </a:endParaRPr>
          </a:p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231F20"/>
                </a:solidFill>
                <a:latin typeface="Noto Sans T Chinese Bold"/>
                <a:ea typeface="Noto Sans T Chinese Bold"/>
              </a:rPr>
              <a:t>1.次方(</a:t>
            </a:r>
            <a:r>
              <a:rPr lang="en-US" sz="5199" dirty="0" err="1">
                <a:solidFill>
                  <a:srgbClr val="231F20"/>
                </a:solidFill>
                <a:latin typeface="Noto Sans T Chinese Bold"/>
                <a:ea typeface="Noto Sans T Chinese Bold"/>
              </a:rPr>
              <a:t>最先</a:t>
            </a:r>
            <a:r>
              <a:rPr lang="en-US" sz="5199" dirty="0">
                <a:solidFill>
                  <a:srgbClr val="231F20"/>
                </a:solidFill>
                <a:latin typeface="Noto Sans T Chinese Bold"/>
                <a:ea typeface="Noto Sans T Chinese Bold"/>
              </a:rPr>
              <a:t>)</a:t>
            </a:r>
          </a:p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231F20"/>
                </a:solidFill>
                <a:latin typeface="Noto Sans T Chinese Bold"/>
                <a:ea typeface="Noto Sans T Chinese Bold"/>
              </a:rPr>
              <a:t>2.乘/除/餘</a:t>
            </a:r>
          </a:p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231F20"/>
                </a:solidFill>
                <a:latin typeface="Noto Sans T Chinese Bold"/>
                <a:ea typeface="Noto Sans T Chinese Bold"/>
              </a:rPr>
              <a:t>3.加減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67511" y="914400"/>
            <a:ext cx="11552977" cy="116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ea typeface="Oswald Bold"/>
              </a:rPr>
              <a:t>輸入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9955" y="2886497"/>
            <a:ext cx="15442645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231F20"/>
                </a:solidFill>
                <a:ea typeface="Noto Sans T Chinese Bold"/>
              </a:rPr>
              <a:t>將我們的鍵盤上輸入的資訊讓電腦知道並且讓其運算</a:t>
            </a:r>
            <a:endParaRPr lang="en-US" sz="5199" dirty="0">
              <a:solidFill>
                <a:srgbClr val="231F20"/>
              </a:solidFill>
              <a:ea typeface="Noto Sans T Chines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365572" y="3843970"/>
            <a:ext cx="7556857" cy="2992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87"/>
              </a:lnSpc>
            </a:pPr>
            <a:r>
              <a:rPr lang="en-US" sz="17490">
                <a:solidFill>
                  <a:srgbClr val="231F20"/>
                </a:solidFill>
                <a:latin typeface="Noto Sans T Chinese Bold"/>
              </a:rPr>
              <a:t>input()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</Words>
  <Application>Microsoft Office PowerPoint</Application>
  <PresentationFormat>自訂</PresentationFormat>
  <Paragraphs>123</Paragraphs>
  <Slides>13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Noto Sans T Chinese Bold</vt:lpstr>
      <vt:lpstr>Oswald Bold</vt:lpstr>
      <vt:lpstr>Calibri</vt:lpstr>
      <vt:lpstr>DM Sans Bold</vt:lpstr>
      <vt:lpstr>DM Sans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第二周-認識變數與輸入</dc:title>
  <cp:lastModifiedBy>知謙 唐</cp:lastModifiedBy>
  <cp:revision>2</cp:revision>
  <dcterms:created xsi:type="dcterms:W3CDTF">2006-08-16T00:00:00Z</dcterms:created>
  <dcterms:modified xsi:type="dcterms:W3CDTF">2024-01-16T15:14:41Z</dcterms:modified>
  <dc:identifier>DAF0t6gUf1U</dc:identifier>
</cp:coreProperties>
</file>